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8"/>
  </p:notesMasterIdLst>
  <p:sldIdLst>
    <p:sldId id="343" r:id="rId2"/>
    <p:sldId id="348" r:id="rId3"/>
    <p:sldId id="361" r:id="rId4"/>
    <p:sldId id="354" r:id="rId5"/>
    <p:sldId id="352" r:id="rId6"/>
    <p:sldId id="377" r:id="rId7"/>
    <p:sldId id="356" r:id="rId8"/>
    <p:sldId id="357" r:id="rId9"/>
    <p:sldId id="351" r:id="rId10"/>
    <p:sldId id="358" r:id="rId11"/>
    <p:sldId id="359" r:id="rId12"/>
    <p:sldId id="360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746" autoAdjust="0"/>
  </p:normalViewPr>
  <p:slideViewPr>
    <p:cSldViewPr>
      <p:cViewPr>
        <p:scale>
          <a:sx n="80" d="100"/>
          <a:sy n="80" d="100"/>
        </p:scale>
        <p:origin x="-1522" y="-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DEB4B-E447-4F8D-BA29-269297C9895E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1B117-E6FF-4C38-8168-E1E166755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58C-254D-45B1-B163-4F44FDA896D9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F583-4403-4919-BFAD-728601887BDF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1947-13D3-4F1A-9913-BCED7C1C3EEA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DDC7-F674-4960-9E22-832EEECB5923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9D55-0D0A-40FC-AE61-76185457BAA5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CB11A-601D-496B-A913-9EB9992FF08E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C80C-3A14-40DA-8553-2BCF2D9E903C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B5FB-02CF-47E1-8B84-1AC72516C4E9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E0C5-66B9-43E4-AB8E-7D8F94411AA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A48-FA4C-4123-8162-9477C02AC1A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B24C1-4832-485E-97F2-F6632D7DED15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371600"/>
            <a:ext cx="8229600" cy="3886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Signal </a:t>
            </a:r>
            <a:r>
              <a:rPr lang="en-US" dirty="0" smtClean="0">
                <a:solidFill>
                  <a:srgbClr val="FF0000"/>
                </a:solidFill>
              </a:rPr>
              <a:t>Generator and Waveform Shaping </a:t>
            </a:r>
            <a:r>
              <a:rPr lang="en-US" dirty="0" smtClean="0">
                <a:solidFill>
                  <a:srgbClr val="FF0000"/>
                </a:solidFill>
              </a:rPr>
              <a:t>Circuits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/>
              <a:t>Quadrature </a:t>
            </a:r>
            <a:r>
              <a:rPr lang="en-US" dirty="0" smtClean="0"/>
              <a:t>Oscillator (Sine Wave)</a:t>
            </a:r>
            <a:br>
              <a:rPr lang="en-US" dirty="0" smtClean="0"/>
            </a:b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err="1" smtClean="0"/>
              <a:t>Astable</a:t>
            </a:r>
            <a:r>
              <a:rPr lang="en-US" dirty="0" smtClean="0"/>
              <a:t> </a:t>
            </a:r>
            <a:r>
              <a:rPr lang="en-US" dirty="0" err="1" smtClean="0"/>
              <a:t>Multivibrator</a:t>
            </a:r>
            <a:r>
              <a:rPr lang="en-US" dirty="0" smtClean="0"/>
              <a:t> (Square Wave)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LTSpice</a:t>
            </a:r>
            <a:r>
              <a:rPr lang="en-US" dirty="0" smtClean="0"/>
              <a:t>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9306" r="5859" b="7083"/>
          <a:stretch/>
        </p:blipFill>
        <p:spPr bwMode="auto">
          <a:xfrm>
            <a:off x="9526" y="1432293"/>
            <a:ext cx="9134474" cy="489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91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Waveforms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447800"/>
            <a:ext cx="921173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5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7" y="16002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7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62200"/>
            <a:ext cx="82296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Generation of </a:t>
            </a:r>
            <a:r>
              <a:rPr lang="en-US" dirty="0" smtClean="0">
                <a:solidFill>
                  <a:srgbClr val="FF0000"/>
                </a:solidFill>
              </a:rPr>
              <a:t>Square Waveform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Using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Astable Multivibrators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Multivibrators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are three types of </a:t>
            </a:r>
            <a:r>
              <a:rPr lang="en-US" dirty="0" err="1" smtClean="0"/>
              <a:t>multivibrator</a:t>
            </a:r>
            <a:r>
              <a:rPr lang="en-US" dirty="0" smtClean="0"/>
              <a:t>:</a:t>
            </a:r>
          </a:p>
          <a:p>
            <a:r>
              <a:rPr lang="en-US" b="1" dirty="0" err="1"/>
              <a:t>Bistable</a:t>
            </a:r>
            <a:r>
              <a:rPr lang="en-US" b="1" dirty="0"/>
              <a:t> </a:t>
            </a:r>
            <a:r>
              <a:rPr lang="en-US" b="1" dirty="0" err="1"/>
              <a:t>multivibrator</a:t>
            </a:r>
            <a:r>
              <a:rPr lang="en-US" b="1" dirty="0"/>
              <a:t> </a:t>
            </a:r>
            <a:r>
              <a:rPr lang="en-US" dirty="0"/>
              <a:t>has </a:t>
            </a:r>
            <a:r>
              <a:rPr lang="en-US" i="1" dirty="0"/>
              <a:t>two stable states</a:t>
            </a:r>
            <a:r>
              <a:rPr lang="en-US" dirty="0"/>
              <a:t>. The circuit can remain in either stable state indefinitely. Moves to the other stable state only when appropriately </a:t>
            </a:r>
            <a:r>
              <a:rPr lang="en-US" i="1" dirty="0"/>
              <a:t>triggered</a:t>
            </a:r>
            <a:r>
              <a:rPr lang="en-US" dirty="0"/>
              <a:t>. </a:t>
            </a:r>
          </a:p>
          <a:p>
            <a:r>
              <a:rPr lang="en-US" b="1" dirty="0" err="1"/>
              <a:t>Monostable</a:t>
            </a:r>
            <a:r>
              <a:rPr lang="en-US" b="1" dirty="0"/>
              <a:t> </a:t>
            </a:r>
            <a:r>
              <a:rPr lang="en-US" b="1" dirty="0" err="1"/>
              <a:t>multivibrator</a:t>
            </a:r>
            <a:r>
              <a:rPr lang="en-US" dirty="0"/>
              <a:t> has one stable state in which it can remain indefinitely </a:t>
            </a:r>
          </a:p>
          <a:p>
            <a:r>
              <a:rPr lang="en-US" b="1" dirty="0" err="1"/>
              <a:t>Astable</a:t>
            </a:r>
            <a:r>
              <a:rPr lang="en-US" b="1" dirty="0"/>
              <a:t> </a:t>
            </a:r>
            <a:r>
              <a:rPr lang="en-US" b="1" dirty="0" err="1"/>
              <a:t>multivibrator</a:t>
            </a:r>
            <a:r>
              <a:rPr lang="en-US" dirty="0"/>
              <a:t> has no stable states </a:t>
            </a:r>
          </a:p>
          <a:p>
            <a:pPr marL="457200" lvl="1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1" t="19444" r="41641" b="41666"/>
          <a:stretch/>
        </p:blipFill>
        <p:spPr bwMode="auto">
          <a:xfrm>
            <a:off x="685800" y="1447800"/>
            <a:ext cx="8271239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Schmitt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r>
              <a:rPr lang="en-US" dirty="0" smtClean="0"/>
              <a:t>When the Op-amp is used in positive feedback in the following arrangement is called Schmitt Trigger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6" t="19444" r="39453" b="28472"/>
          <a:stretch/>
        </p:blipFill>
        <p:spPr bwMode="auto">
          <a:xfrm>
            <a:off x="990600" y="2438400"/>
            <a:ext cx="7200900" cy="386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2" r="10861" b="4331"/>
          <a:stretch/>
        </p:blipFill>
        <p:spPr>
          <a:xfrm>
            <a:off x="1219200" y="304800"/>
            <a:ext cx="5181600" cy="620952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1" t="13436" r="4607" b="9147"/>
          <a:stretch/>
        </p:blipFill>
        <p:spPr>
          <a:xfrm rot="16200000">
            <a:off x="1094193" y="125006"/>
            <a:ext cx="6574613" cy="6629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15"/>
          <a:stretch/>
        </p:blipFill>
        <p:spPr>
          <a:xfrm rot="16200000">
            <a:off x="2098576" y="-574575"/>
            <a:ext cx="4191000" cy="808335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Quadrature</a:t>
            </a:r>
            <a:r>
              <a:rPr lang="en-US" dirty="0" smtClean="0"/>
              <a:t> Oscillator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52596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 quadrature oscillator is another type of </a:t>
            </a:r>
            <a:r>
              <a:rPr lang="en-US" sz="2200" dirty="0" smtClean="0"/>
              <a:t>phase-shift oscillator</a:t>
            </a:r>
          </a:p>
          <a:p>
            <a:r>
              <a:rPr lang="en-US" sz="2200" dirty="0" smtClean="0"/>
              <a:t>Generate two signals which are </a:t>
            </a:r>
            <a:r>
              <a:rPr lang="en-US" sz="2200" dirty="0"/>
              <a:t>90°</a:t>
            </a:r>
            <a:r>
              <a:rPr lang="en-US" sz="2200" dirty="0" smtClean="0"/>
              <a:t> degree out of phase</a:t>
            </a:r>
          </a:p>
          <a:p>
            <a:r>
              <a:rPr lang="en-US" sz="2200" dirty="0" smtClean="0"/>
              <a:t>One signal is sine </a:t>
            </a:r>
            <a:r>
              <a:rPr lang="en-US" sz="2200" dirty="0"/>
              <a:t>wave </a:t>
            </a:r>
            <a:r>
              <a:rPr lang="en-US" sz="2200" dirty="0" smtClean="0"/>
              <a:t>and 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is cosine wave</a:t>
            </a:r>
          </a:p>
          <a:p>
            <a:r>
              <a:rPr lang="en-US" sz="2200" dirty="0" smtClean="0"/>
              <a:t>Because </a:t>
            </a:r>
            <a:r>
              <a:rPr lang="en-US" sz="2200" dirty="0"/>
              <a:t>there is a </a:t>
            </a:r>
            <a:r>
              <a:rPr lang="en-US" sz="2200" dirty="0" smtClean="0"/>
              <a:t>90° (one fourth of 360°) phase shift therefore called quadrature oscillator</a:t>
            </a:r>
            <a:endParaRPr lang="en-US" sz="2200" dirty="0"/>
          </a:p>
          <a:p>
            <a:r>
              <a:rPr lang="en-US" sz="2200" dirty="0" smtClean="0"/>
              <a:t>Two </a:t>
            </a:r>
            <a:r>
              <a:rPr lang="en-US" sz="2200" dirty="0" err="1" smtClean="0"/>
              <a:t>Opamps</a:t>
            </a:r>
            <a:r>
              <a:rPr lang="en-US" sz="2200" dirty="0" smtClean="0"/>
              <a:t> </a:t>
            </a:r>
          </a:p>
          <a:p>
            <a:pPr lvl="1"/>
            <a:r>
              <a:rPr lang="en-US" sz="1800" dirty="0" err="1" smtClean="0"/>
              <a:t>Opamp</a:t>
            </a:r>
            <a:r>
              <a:rPr lang="en-US" sz="1800" dirty="0" smtClean="0"/>
              <a:t> 1 is working as non-inverting integrator</a:t>
            </a:r>
          </a:p>
          <a:p>
            <a:pPr lvl="1"/>
            <a:r>
              <a:rPr lang="en-US" sz="1800" dirty="0" err="1" smtClean="0"/>
              <a:t>Opamp</a:t>
            </a:r>
            <a:r>
              <a:rPr lang="en-US" sz="1800" dirty="0" smtClean="0"/>
              <a:t> 2 is working as inverting integrator</a:t>
            </a:r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7" r="23517"/>
          <a:stretch/>
        </p:blipFill>
        <p:spPr bwMode="auto">
          <a:xfrm>
            <a:off x="1295400" y="-152400"/>
            <a:ext cx="64198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990600"/>
            <a:ext cx="907626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2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296400" cy="4572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Astable</a:t>
            </a:r>
            <a:r>
              <a:rPr lang="en-US" sz="3600" dirty="0" smtClean="0"/>
              <a:t> </a:t>
            </a:r>
            <a:r>
              <a:rPr lang="en-US" sz="3600" dirty="0" err="1" smtClean="0"/>
              <a:t>Multivinrator</a:t>
            </a:r>
            <a:r>
              <a:rPr lang="en-US" sz="3600" dirty="0" smtClean="0"/>
              <a:t>: Square wave generator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r="9944"/>
          <a:stretch/>
        </p:blipFill>
        <p:spPr>
          <a:xfrm rot="16200000">
            <a:off x="260546" y="936825"/>
            <a:ext cx="4648201" cy="49081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6" t="30899" r="4607" b="15932"/>
          <a:stretch/>
        </p:blipFill>
        <p:spPr>
          <a:xfrm rot="16200000">
            <a:off x="5289207" y="3416643"/>
            <a:ext cx="3117385" cy="3599299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1" t="25338" r="32596" b="33729"/>
          <a:stretch/>
        </p:blipFill>
        <p:spPr>
          <a:xfrm rot="16200000">
            <a:off x="5492363" y="606036"/>
            <a:ext cx="25979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b="3528"/>
          <a:stretch/>
        </p:blipFill>
        <p:spPr>
          <a:xfrm>
            <a:off x="1676400" y="81803"/>
            <a:ext cx="5486400" cy="658569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4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4843"/>
          <a:stretch/>
        </p:blipFill>
        <p:spPr bwMode="auto">
          <a:xfrm>
            <a:off x="990600" y="228600"/>
            <a:ext cx="6934200" cy="638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25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454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347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41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of Quadrature Oscillator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6389" r="25000" b="7361"/>
          <a:stretch/>
        </p:blipFill>
        <p:spPr bwMode="auto">
          <a:xfrm>
            <a:off x="609600" y="1524000"/>
            <a:ext cx="8077200" cy="479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4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8085521" cy="3414056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0600"/>
            <a:ext cx="280035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824412"/>
            <a:ext cx="11906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3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48889" r="55078" b="13195"/>
          <a:stretch/>
        </p:blipFill>
        <p:spPr bwMode="auto">
          <a:xfrm>
            <a:off x="533400" y="381000"/>
            <a:ext cx="7239000" cy="458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3" t="86111" r="64766" b="6945"/>
          <a:stretch/>
        </p:blipFill>
        <p:spPr bwMode="auto">
          <a:xfrm>
            <a:off x="3048000" y="5029200"/>
            <a:ext cx="189280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9" t="75278" r="75652" b="21805"/>
          <a:stretch/>
        </p:blipFill>
        <p:spPr bwMode="auto">
          <a:xfrm>
            <a:off x="1219201" y="5694363"/>
            <a:ext cx="32004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934200" y="2937391"/>
                <a:ext cx="1346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=−1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2937391"/>
                <a:ext cx="1346495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2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S-plane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752600"/>
            <a:ext cx="40005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00349"/>
            <a:ext cx="3657600" cy="325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0" t="12450"/>
          <a:stretch/>
        </p:blipFill>
        <p:spPr bwMode="auto">
          <a:xfrm>
            <a:off x="685799" y="2819400"/>
            <a:ext cx="409262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943600" y="1143000"/>
                <a:ext cx="11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143000"/>
                <a:ext cx="116679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188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33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Op-Amp Integrator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3352800" cy="208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294632"/>
            <a:ext cx="32385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24000"/>
            <a:ext cx="3405188" cy="2373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23194" r="61719" b="49722"/>
          <a:stretch/>
        </p:blipFill>
        <p:spPr bwMode="auto">
          <a:xfrm>
            <a:off x="152400" y="685800"/>
            <a:ext cx="8818876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7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Non-Inverting Op-amp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838325"/>
            <a:ext cx="745807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7035</TotalTime>
  <Words>227</Words>
  <Application>Microsoft Office PowerPoint</Application>
  <PresentationFormat>On-screen Show (4:3)</PresentationFormat>
  <Paragraphs>81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   Signal Generator and Waveform Shaping Circuits  Quadrature Oscillator (Sine Wave) + Astable Multivibrator (Square Wave)   </vt:lpstr>
      <vt:lpstr>Quadrature Oscillator</vt:lpstr>
      <vt:lpstr>Applications of Quadrature Oscillator</vt:lpstr>
      <vt:lpstr>PowerPoint Presentation</vt:lpstr>
      <vt:lpstr>PowerPoint Presentation</vt:lpstr>
      <vt:lpstr>S-plane</vt:lpstr>
      <vt:lpstr>Op-Amp Integrator</vt:lpstr>
      <vt:lpstr>PowerPoint Presentation</vt:lpstr>
      <vt:lpstr>Non-Inverting Op-amp</vt:lpstr>
      <vt:lpstr>LTSpice Simulations</vt:lpstr>
      <vt:lpstr>Output Waveforms</vt:lpstr>
      <vt:lpstr>Zoom it</vt:lpstr>
      <vt:lpstr>Generation of Square Waveform  Using  Astable Multivibrators</vt:lpstr>
      <vt:lpstr>Multivibrators</vt:lpstr>
      <vt:lpstr>PowerPoint Presentation</vt:lpstr>
      <vt:lpstr>Schmitt Trigger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Astable Multivinrator: Square wave generator</vt:lpstr>
      <vt:lpstr>PowerPoint Presentation</vt:lpstr>
      <vt:lpstr>PowerPoint Presentation</vt:lpstr>
      <vt:lpstr>PowerPoint Presentation</vt:lpstr>
      <vt:lpstr>PowerPoint Presentation</vt:lpstr>
    </vt:vector>
  </TitlesOfParts>
  <Company>Deftones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MOSFET</dc:title>
  <dc:creator>safi</dc:creator>
  <cp:lastModifiedBy>ASUS</cp:lastModifiedBy>
  <cp:revision>318</cp:revision>
  <dcterms:created xsi:type="dcterms:W3CDTF">2014-04-09T05:36:08Z</dcterms:created>
  <dcterms:modified xsi:type="dcterms:W3CDTF">2021-11-01T12:04:00Z</dcterms:modified>
</cp:coreProperties>
</file>